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9" r:id="rId12"/>
    <p:sldId id="270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915" autoAdjust="0"/>
  </p:normalViewPr>
  <p:slideViewPr>
    <p:cSldViewPr snapToGrid="0">
      <p:cViewPr varScale="1">
        <p:scale>
          <a:sx n="104" d="100"/>
          <a:sy n="104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06482-E708-4DDB-A7E4-7F352E50286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953D60-E958-407F-B2CD-DB1D7254F7AF}">
      <dgm:prSet phldrT="[Text]" custT="1"/>
      <dgm:spPr/>
      <dgm:t>
        <a:bodyPr/>
        <a:lstStyle/>
        <a:p>
          <a:r>
            <a:rPr lang="en-US" sz="2000" b="1" dirty="0"/>
            <a:t>Consistent Budget</a:t>
          </a:r>
        </a:p>
      </dgm:t>
    </dgm:pt>
    <dgm:pt modelId="{BCBB78FA-F8E7-497A-9FE9-6E7746C60685}" type="parTrans" cxnId="{F2234AD7-B31E-4D33-9D2D-B7ED919F53E7}">
      <dgm:prSet/>
      <dgm:spPr/>
      <dgm:t>
        <a:bodyPr/>
        <a:lstStyle/>
        <a:p>
          <a:endParaRPr lang="en-US"/>
        </a:p>
      </dgm:t>
    </dgm:pt>
    <dgm:pt modelId="{96838D62-E907-4668-8B18-1E824C32D552}" type="sibTrans" cxnId="{F2234AD7-B31E-4D33-9D2D-B7ED919F53E7}">
      <dgm:prSet/>
      <dgm:spPr/>
      <dgm:t>
        <a:bodyPr/>
        <a:lstStyle/>
        <a:p>
          <a:endParaRPr lang="en-US"/>
        </a:p>
      </dgm:t>
    </dgm:pt>
    <dgm:pt modelId="{27AC8CFD-D36F-405C-BED4-FD7C495551FA}">
      <dgm:prSet phldrT="[Text]" custT="1"/>
      <dgm:spPr/>
      <dgm:t>
        <a:bodyPr/>
        <a:lstStyle/>
        <a:p>
          <a:r>
            <a:rPr lang="en-US" sz="2000" b="1" dirty="0"/>
            <a:t>Increased Management Ability</a:t>
          </a:r>
        </a:p>
      </dgm:t>
    </dgm:pt>
    <dgm:pt modelId="{1BC882A4-7AF0-490C-9E7A-560F4C6F4028}" type="parTrans" cxnId="{312C946A-489C-43FD-A5FC-CBC1EB7FE7B5}">
      <dgm:prSet/>
      <dgm:spPr/>
      <dgm:t>
        <a:bodyPr/>
        <a:lstStyle/>
        <a:p>
          <a:endParaRPr lang="en-US"/>
        </a:p>
      </dgm:t>
    </dgm:pt>
    <dgm:pt modelId="{48BB84FD-E3B4-4621-AEAD-72FED933643A}" type="sibTrans" cxnId="{312C946A-489C-43FD-A5FC-CBC1EB7FE7B5}">
      <dgm:prSet/>
      <dgm:spPr/>
      <dgm:t>
        <a:bodyPr/>
        <a:lstStyle/>
        <a:p>
          <a:endParaRPr lang="en-US"/>
        </a:p>
      </dgm:t>
    </dgm:pt>
    <dgm:pt modelId="{ECE8AECF-2C73-4071-B3C3-EC6E75D49CB1}">
      <dgm:prSet phldrT="[Text]" custT="1"/>
      <dgm:spPr/>
      <dgm:t>
        <a:bodyPr/>
        <a:lstStyle/>
        <a:p>
          <a:r>
            <a:rPr lang="en-US" sz="2000" b="1" dirty="0"/>
            <a:t>Maintained/ Increased Quality of our Lakes</a:t>
          </a:r>
        </a:p>
      </dgm:t>
    </dgm:pt>
    <dgm:pt modelId="{C02F1E46-1E93-48C2-AE8B-DFEC3108E405}" type="parTrans" cxnId="{38AD54D7-9AB7-4151-90C9-EFD51A970451}">
      <dgm:prSet/>
      <dgm:spPr/>
      <dgm:t>
        <a:bodyPr/>
        <a:lstStyle/>
        <a:p>
          <a:endParaRPr lang="en-US"/>
        </a:p>
      </dgm:t>
    </dgm:pt>
    <dgm:pt modelId="{046E1D12-B220-4851-99E8-F4E616225685}" type="sibTrans" cxnId="{38AD54D7-9AB7-4151-90C9-EFD51A970451}">
      <dgm:prSet/>
      <dgm:spPr/>
      <dgm:t>
        <a:bodyPr/>
        <a:lstStyle/>
        <a:p>
          <a:endParaRPr lang="en-US"/>
        </a:p>
      </dgm:t>
    </dgm:pt>
    <dgm:pt modelId="{8B50D69F-3C37-4594-8854-474339790294}">
      <dgm:prSet phldrT="[Text]" custT="1"/>
      <dgm:spPr/>
      <dgm:t>
        <a:bodyPr/>
        <a:lstStyle/>
        <a:p>
          <a:r>
            <a:rPr lang="en-US" sz="1600" dirty="0"/>
            <a:t>$50,000 proposed budget</a:t>
          </a:r>
        </a:p>
      </dgm:t>
    </dgm:pt>
    <dgm:pt modelId="{5EA44019-7B39-4C1C-AC59-720297E08B15}" type="parTrans" cxnId="{91AFF199-AAF4-4594-B28B-C538F2442B48}">
      <dgm:prSet/>
      <dgm:spPr/>
      <dgm:t>
        <a:bodyPr/>
        <a:lstStyle/>
        <a:p>
          <a:endParaRPr lang="en-US"/>
        </a:p>
      </dgm:t>
    </dgm:pt>
    <dgm:pt modelId="{D984ACD9-90EA-42E4-B30B-5937622BD4ED}" type="sibTrans" cxnId="{91AFF199-AAF4-4594-B28B-C538F2442B48}">
      <dgm:prSet/>
      <dgm:spPr/>
      <dgm:t>
        <a:bodyPr/>
        <a:lstStyle/>
        <a:p>
          <a:endParaRPr lang="en-US"/>
        </a:p>
      </dgm:t>
    </dgm:pt>
    <dgm:pt modelId="{5F5E7954-901F-4395-B627-CBF124F59268}">
      <dgm:prSet phldrT="[Text]" custT="1"/>
      <dgm:spPr/>
      <dgm:t>
        <a:bodyPr/>
        <a:lstStyle/>
        <a:p>
          <a:r>
            <a:rPr lang="en-US" sz="1600" dirty="0"/>
            <a:t>Access to Grant Funds</a:t>
          </a:r>
        </a:p>
      </dgm:t>
    </dgm:pt>
    <dgm:pt modelId="{ED73CF55-ABFC-4DD2-95E5-92681D4958A2}" type="parTrans" cxnId="{F7A5457A-05C5-42F0-B2ED-C3383874C7B3}">
      <dgm:prSet/>
      <dgm:spPr/>
      <dgm:t>
        <a:bodyPr/>
        <a:lstStyle/>
        <a:p>
          <a:endParaRPr lang="en-US"/>
        </a:p>
      </dgm:t>
    </dgm:pt>
    <dgm:pt modelId="{988BC98C-7764-466A-9217-709BF0DE17EF}" type="sibTrans" cxnId="{F7A5457A-05C5-42F0-B2ED-C3383874C7B3}">
      <dgm:prSet/>
      <dgm:spPr/>
      <dgm:t>
        <a:bodyPr/>
        <a:lstStyle/>
        <a:p>
          <a:endParaRPr lang="en-US"/>
        </a:p>
      </dgm:t>
    </dgm:pt>
    <dgm:pt modelId="{7C102055-5A12-44BA-86A6-5D699A40B9C7}">
      <dgm:prSet phldrT="[Text]" custT="1"/>
      <dgm:spPr/>
      <dgm:t>
        <a:bodyPr/>
        <a:lstStyle/>
        <a:p>
          <a:r>
            <a:rPr lang="en-US" sz="1600" dirty="0"/>
            <a:t>Consistent Revenue</a:t>
          </a:r>
        </a:p>
      </dgm:t>
    </dgm:pt>
    <dgm:pt modelId="{BE43BBE0-9F33-4F92-996A-9D8B8160DB7B}" type="parTrans" cxnId="{4D6EF00F-6B7C-4E7B-B6DE-71FB6AD5E96C}">
      <dgm:prSet/>
      <dgm:spPr/>
      <dgm:t>
        <a:bodyPr/>
        <a:lstStyle/>
        <a:p>
          <a:endParaRPr lang="en-US"/>
        </a:p>
      </dgm:t>
    </dgm:pt>
    <dgm:pt modelId="{0329406D-F7BD-486A-87B0-EA28C4F427FB}" type="sibTrans" cxnId="{4D6EF00F-6B7C-4E7B-B6DE-71FB6AD5E96C}">
      <dgm:prSet/>
      <dgm:spPr/>
      <dgm:t>
        <a:bodyPr/>
        <a:lstStyle/>
        <a:p>
          <a:endParaRPr lang="en-US"/>
        </a:p>
      </dgm:t>
    </dgm:pt>
    <dgm:pt modelId="{76ADFA6E-38B0-4390-A183-0069DB5A14BA}">
      <dgm:prSet phldrT="[Text]" custT="1"/>
      <dgm:spPr/>
      <dgm:t>
        <a:bodyPr/>
        <a:lstStyle/>
        <a:p>
          <a:r>
            <a:rPr lang="en-US" sz="1600" dirty="0"/>
            <a:t>Resident surveys</a:t>
          </a:r>
        </a:p>
      </dgm:t>
    </dgm:pt>
    <dgm:pt modelId="{5492301E-19E1-4EBB-916C-87A1CECCBB21}" type="parTrans" cxnId="{C7870ED1-7B40-4F82-AE77-F5E0FFABB9FC}">
      <dgm:prSet/>
      <dgm:spPr/>
      <dgm:t>
        <a:bodyPr/>
        <a:lstStyle/>
        <a:p>
          <a:endParaRPr lang="en-US"/>
        </a:p>
      </dgm:t>
    </dgm:pt>
    <dgm:pt modelId="{051A5C84-E50A-4BC5-A795-5BDEE118986F}" type="sibTrans" cxnId="{C7870ED1-7B40-4F82-AE77-F5E0FFABB9FC}">
      <dgm:prSet/>
      <dgm:spPr/>
      <dgm:t>
        <a:bodyPr/>
        <a:lstStyle/>
        <a:p>
          <a:endParaRPr lang="en-US"/>
        </a:p>
      </dgm:t>
    </dgm:pt>
    <dgm:pt modelId="{583BAAC4-5D70-4F15-AAF6-10C7404C117E}">
      <dgm:prSet phldrT="[Text]" custT="1"/>
      <dgm:spPr/>
      <dgm:t>
        <a:bodyPr/>
        <a:lstStyle/>
        <a:p>
          <a:r>
            <a:rPr lang="en-US" sz="1600" dirty="0"/>
            <a:t>CLP treatment</a:t>
          </a:r>
        </a:p>
      </dgm:t>
    </dgm:pt>
    <dgm:pt modelId="{ADC3F1B1-C0D2-4FB3-ACAE-FE15A6D308E9}" type="parTrans" cxnId="{0822358B-A7B6-45BD-959C-809DD67437F8}">
      <dgm:prSet/>
      <dgm:spPr/>
      <dgm:t>
        <a:bodyPr/>
        <a:lstStyle/>
        <a:p>
          <a:endParaRPr lang="en-US"/>
        </a:p>
      </dgm:t>
    </dgm:pt>
    <dgm:pt modelId="{5BEBFEE3-C763-4372-A69F-30468624CA32}" type="sibTrans" cxnId="{0822358B-A7B6-45BD-959C-809DD67437F8}">
      <dgm:prSet/>
      <dgm:spPr/>
      <dgm:t>
        <a:bodyPr/>
        <a:lstStyle/>
        <a:p>
          <a:endParaRPr lang="en-US"/>
        </a:p>
      </dgm:t>
    </dgm:pt>
    <dgm:pt modelId="{16D077A7-5ED0-4D64-94CE-9C9AFBE6F9A2}">
      <dgm:prSet phldrT="[Text]" custT="1"/>
      <dgm:spPr/>
      <dgm:t>
        <a:bodyPr/>
        <a:lstStyle/>
        <a:p>
          <a:r>
            <a:rPr lang="en-US" sz="1600" dirty="0"/>
            <a:t>Address future lake issues</a:t>
          </a:r>
        </a:p>
      </dgm:t>
    </dgm:pt>
    <dgm:pt modelId="{C35E06F3-0607-41E7-9F07-7B5E4AC6645A}" type="parTrans" cxnId="{7FA68F26-D7AB-4359-B9FA-E3D9B2563013}">
      <dgm:prSet/>
      <dgm:spPr/>
      <dgm:t>
        <a:bodyPr/>
        <a:lstStyle/>
        <a:p>
          <a:endParaRPr lang="en-US"/>
        </a:p>
      </dgm:t>
    </dgm:pt>
    <dgm:pt modelId="{F5CBA548-8E40-44E6-A3E4-3FCCADBBAC22}" type="sibTrans" cxnId="{7FA68F26-D7AB-4359-B9FA-E3D9B2563013}">
      <dgm:prSet/>
      <dgm:spPr/>
      <dgm:t>
        <a:bodyPr/>
        <a:lstStyle/>
        <a:p>
          <a:endParaRPr lang="en-US"/>
        </a:p>
      </dgm:t>
    </dgm:pt>
    <dgm:pt modelId="{D32F18FB-EF8F-4119-BCF6-B2D4F2026CC3}">
      <dgm:prSet phldrT="[Text]" custT="1"/>
      <dgm:spPr/>
      <dgm:t>
        <a:bodyPr/>
        <a:lstStyle/>
        <a:p>
          <a:r>
            <a:rPr lang="en-US" sz="1600" dirty="0"/>
            <a:t>Recreation/Fishing</a:t>
          </a:r>
        </a:p>
      </dgm:t>
    </dgm:pt>
    <dgm:pt modelId="{4FD20C3C-484C-4EE7-BE73-0D3F3744E945}" type="parTrans" cxnId="{131BD27A-2C31-4583-BC72-9B5F2D15C6D0}">
      <dgm:prSet/>
      <dgm:spPr/>
      <dgm:t>
        <a:bodyPr/>
        <a:lstStyle/>
        <a:p>
          <a:endParaRPr lang="en-US"/>
        </a:p>
      </dgm:t>
    </dgm:pt>
    <dgm:pt modelId="{BF16F2B0-FF99-4548-917A-CE7A82052DD1}" type="sibTrans" cxnId="{131BD27A-2C31-4583-BC72-9B5F2D15C6D0}">
      <dgm:prSet/>
      <dgm:spPr/>
      <dgm:t>
        <a:bodyPr/>
        <a:lstStyle/>
        <a:p>
          <a:endParaRPr lang="en-US"/>
        </a:p>
      </dgm:t>
    </dgm:pt>
    <dgm:pt modelId="{4FA97A69-7D0C-40E0-928C-BEF18DF14B2C}">
      <dgm:prSet phldrT="[Text]" custT="1"/>
      <dgm:spPr/>
      <dgm:t>
        <a:bodyPr/>
        <a:lstStyle/>
        <a:p>
          <a:r>
            <a:rPr lang="en-US" sz="1600" dirty="0"/>
            <a:t>Water Quality</a:t>
          </a:r>
        </a:p>
      </dgm:t>
    </dgm:pt>
    <dgm:pt modelId="{2E84376A-0460-4145-B070-77A9803D1E3C}" type="parTrans" cxnId="{E682E703-91CF-419E-A2A9-D0F9EB2BF9D3}">
      <dgm:prSet/>
      <dgm:spPr/>
      <dgm:t>
        <a:bodyPr/>
        <a:lstStyle/>
        <a:p>
          <a:endParaRPr lang="en-US"/>
        </a:p>
      </dgm:t>
    </dgm:pt>
    <dgm:pt modelId="{2E3B7DE6-1676-41F6-9D07-29EF634E81C4}" type="sibTrans" cxnId="{E682E703-91CF-419E-A2A9-D0F9EB2BF9D3}">
      <dgm:prSet/>
      <dgm:spPr/>
      <dgm:t>
        <a:bodyPr/>
        <a:lstStyle/>
        <a:p>
          <a:endParaRPr lang="en-US"/>
        </a:p>
      </dgm:t>
    </dgm:pt>
    <dgm:pt modelId="{06A66A17-5F97-48C3-9A66-FA44FCB0BF57}">
      <dgm:prSet phldrT="[Text]" custT="1"/>
      <dgm:spPr/>
      <dgm:t>
        <a:bodyPr/>
        <a:lstStyle/>
        <a:p>
          <a:r>
            <a:rPr lang="en-US" sz="1600" dirty="0"/>
            <a:t>Quality of Life</a:t>
          </a:r>
        </a:p>
      </dgm:t>
    </dgm:pt>
    <dgm:pt modelId="{9C7EB401-CABE-4A6C-B0B7-FD2BAB928DD2}" type="parTrans" cxnId="{C20C2736-1A83-43EB-977C-7AA7B1678D8B}">
      <dgm:prSet/>
      <dgm:spPr/>
      <dgm:t>
        <a:bodyPr/>
        <a:lstStyle/>
        <a:p>
          <a:endParaRPr lang="en-US"/>
        </a:p>
      </dgm:t>
    </dgm:pt>
    <dgm:pt modelId="{A5B6E0DF-CD07-4E1E-981D-89C1FD611113}" type="sibTrans" cxnId="{C20C2736-1A83-43EB-977C-7AA7B1678D8B}">
      <dgm:prSet/>
      <dgm:spPr/>
      <dgm:t>
        <a:bodyPr/>
        <a:lstStyle/>
        <a:p>
          <a:endParaRPr lang="en-US"/>
        </a:p>
      </dgm:t>
    </dgm:pt>
    <dgm:pt modelId="{1D7AF757-10A5-4CF4-B2DF-6A5945BBE9BA}">
      <dgm:prSet phldrT="[Text]" custT="1"/>
      <dgm:spPr/>
      <dgm:t>
        <a:bodyPr/>
        <a:lstStyle/>
        <a:p>
          <a:r>
            <a:rPr lang="en-US" sz="1600" dirty="0"/>
            <a:t>Operated by Lake Residents</a:t>
          </a:r>
        </a:p>
      </dgm:t>
    </dgm:pt>
    <dgm:pt modelId="{2FB49608-B20F-44EE-97F4-61C6649ED5F4}" type="parTrans" cxnId="{73595B50-C159-4AA3-AE2B-DFEBEA0F92B3}">
      <dgm:prSet/>
      <dgm:spPr/>
      <dgm:t>
        <a:bodyPr/>
        <a:lstStyle/>
        <a:p>
          <a:endParaRPr lang="en-US"/>
        </a:p>
      </dgm:t>
    </dgm:pt>
    <dgm:pt modelId="{9997961F-D1E7-4E42-9367-D968BCE141B1}" type="sibTrans" cxnId="{73595B50-C159-4AA3-AE2B-DFEBEA0F92B3}">
      <dgm:prSet/>
      <dgm:spPr/>
      <dgm:t>
        <a:bodyPr/>
        <a:lstStyle/>
        <a:p>
          <a:endParaRPr lang="en-US"/>
        </a:p>
      </dgm:t>
    </dgm:pt>
    <dgm:pt modelId="{DC21D0A4-3096-4B8C-A870-2CE31128E78D}" type="pres">
      <dgm:prSet presAssocID="{73D06482-E708-4DDB-A7E4-7F352E50286B}" presName="rootnode" presStyleCnt="0">
        <dgm:presLayoutVars>
          <dgm:chMax/>
          <dgm:chPref/>
          <dgm:dir/>
          <dgm:animLvl val="lvl"/>
        </dgm:presLayoutVars>
      </dgm:prSet>
      <dgm:spPr/>
    </dgm:pt>
    <dgm:pt modelId="{E5585326-07B5-4B8C-AEEC-DCDD023AD52D}" type="pres">
      <dgm:prSet presAssocID="{C1953D60-E958-407F-B2CD-DB1D7254F7AF}" presName="composite" presStyleCnt="0"/>
      <dgm:spPr/>
    </dgm:pt>
    <dgm:pt modelId="{C0880B7B-A428-44EB-A5C6-187719C9819F}" type="pres">
      <dgm:prSet presAssocID="{C1953D60-E958-407F-B2CD-DB1D7254F7AF}" presName="bentUpArrow1" presStyleLbl="alignImgPlace1" presStyleIdx="0" presStyleCnt="2" custScaleY="101701"/>
      <dgm:spPr/>
    </dgm:pt>
    <dgm:pt modelId="{4AF6993F-90A4-4A93-9C99-D8D7827772A3}" type="pres">
      <dgm:prSet presAssocID="{C1953D60-E958-407F-B2CD-DB1D7254F7AF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B4A9FFEA-62FD-400F-A2FE-3D5696ABCF17}" type="pres">
      <dgm:prSet presAssocID="{C1953D60-E958-407F-B2CD-DB1D7254F7AF}" presName="ChildText" presStyleLbl="revTx" presStyleIdx="0" presStyleCnt="3" custScaleX="165190" custLinFactNeighborX="44190" custLinFactNeighborY="-2084">
        <dgm:presLayoutVars>
          <dgm:chMax val="0"/>
          <dgm:chPref val="0"/>
          <dgm:bulletEnabled val="1"/>
        </dgm:presLayoutVars>
      </dgm:prSet>
      <dgm:spPr/>
    </dgm:pt>
    <dgm:pt modelId="{FA5CE628-045E-444A-84D1-B541B136318A}" type="pres">
      <dgm:prSet presAssocID="{96838D62-E907-4668-8B18-1E824C32D552}" presName="sibTrans" presStyleCnt="0"/>
      <dgm:spPr/>
    </dgm:pt>
    <dgm:pt modelId="{F59D2ED6-0D8C-4BF9-B21E-82FF547D4DAC}" type="pres">
      <dgm:prSet presAssocID="{27AC8CFD-D36F-405C-BED4-FD7C495551FA}" presName="composite" presStyleCnt="0"/>
      <dgm:spPr/>
    </dgm:pt>
    <dgm:pt modelId="{2E96A340-9D3A-4E8C-A1F2-DEA5682D315B}" type="pres">
      <dgm:prSet presAssocID="{27AC8CFD-D36F-405C-BED4-FD7C495551FA}" presName="bentUpArrow1" presStyleLbl="alignImgPlace1" presStyleIdx="1" presStyleCnt="2"/>
      <dgm:spPr/>
    </dgm:pt>
    <dgm:pt modelId="{D4351099-C577-4ED1-A560-A5A2892D6D05}" type="pres">
      <dgm:prSet presAssocID="{27AC8CFD-D36F-405C-BED4-FD7C495551F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76E0EE84-1776-4CA2-B6EC-E75C53EA7B08}" type="pres">
      <dgm:prSet presAssocID="{27AC8CFD-D36F-405C-BED4-FD7C495551FA}" presName="ChildText" presStyleLbl="revTx" presStyleIdx="1" presStyleCnt="3" custScaleX="230091" custLinFactNeighborX="70965" custLinFactNeighborY="-6390">
        <dgm:presLayoutVars>
          <dgm:chMax val="0"/>
          <dgm:chPref val="0"/>
          <dgm:bulletEnabled val="1"/>
        </dgm:presLayoutVars>
      </dgm:prSet>
      <dgm:spPr/>
    </dgm:pt>
    <dgm:pt modelId="{139623F2-2D8A-4C31-B0E7-E7993A84E7C2}" type="pres">
      <dgm:prSet presAssocID="{48BB84FD-E3B4-4621-AEAD-72FED933643A}" presName="sibTrans" presStyleCnt="0"/>
      <dgm:spPr/>
    </dgm:pt>
    <dgm:pt modelId="{6A06D6D8-8751-448A-BC15-2F00D508FF3A}" type="pres">
      <dgm:prSet presAssocID="{ECE8AECF-2C73-4071-B3C3-EC6E75D49CB1}" presName="composite" presStyleCnt="0"/>
      <dgm:spPr/>
    </dgm:pt>
    <dgm:pt modelId="{21A7EDDF-9FB1-4987-B0BB-4421D3362B4D}" type="pres">
      <dgm:prSet presAssocID="{ECE8AECF-2C73-4071-B3C3-EC6E75D49CB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BF2566B5-68A4-418E-981E-D507063AE2F6}" type="pres">
      <dgm:prSet presAssocID="{ECE8AECF-2C73-4071-B3C3-EC6E75D49CB1}" presName="FinalChildText" presStyleLbl="revTx" presStyleIdx="2" presStyleCnt="3" custScaleX="165190" custLinFactNeighborX="44190" custLinFactNeighborY="-2084">
        <dgm:presLayoutVars>
          <dgm:chMax val="0"/>
          <dgm:chPref val="0"/>
          <dgm:bulletEnabled val="1"/>
        </dgm:presLayoutVars>
      </dgm:prSet>
      <dgm:spPr/>
    </dgm:pt>
  </dgm:ptLst>
  <dgm:cxnLst>
    <dgm:cxn modelId="{E682E703-91CF-419E-A2A9-D0F9EB2BF9D3}" srcId="{ECE8AECF-2C73-4071-B3C3-EC6E75D49CB1}" destId="{4FA97A69-7D0C-40E0-928C-BEF18DF14B2C}" srcOrd="1" destOrd="0" parTransId="{2E84376A-0460-4145-B070-77A9803D1E3C}" sibTransId="{2E3B7DE6-1676-41F6-9D07-29EF634E81C4}"/>
    <dgm:cxn modelId="{36E8A80F-D38D-4B59-B4A8-1972C7AA1929}" type="presOf" srcId="{5F5E7954-901F-4395-B627-CBF124F59268}" destId="{B4A9FFEA-62FD-400F-A2FE-3D5696ABCF17}" srcOrd="0" destOrd="1" presId="urn:microsoft.com/office/officeart/2005/8/layout/StepDownProcess"/>
    <dgm:cxn modelId="{4D6EF00F-6B7C-4E7B-B6DE-71FB6AD5E96C}" srcId="{C1953D60-E958-407F-B2CD-DB1D7254F7AF}" destId="{7C102055-5A12-44BA-86A6-5D699A40B9C7}" srcOrd="2" destOrd="0" parTransId="{BE43BBE0-9F33-4F92-996A-9D8B8160DB7B}" sibTransId="{0329406D-F7BD-486A-87B0-EA28C4F427FB}"/>
    <dgm:cxn modelId="{378FBE22-C190-4724-8F2F-8E6A6B24AD4B}" type="presOf" srcId="{73D06482-E708-4DDB-A7E4-7F352E50286B}" destId="{DC21D0A4-3096-4B8C-A870-2CE31128E78D}" srcOrd="0" destOrd="0" presId="urn:microsoft.com/office/officeart/2005/8/layout/StepDownProcess"/>
    <dgm:cxn modelId="{7FA68F26-D7AB-4359-B9FA-E3D9B2563013}" srcId="{27AC8CFD-D36F-405C-BED4-FD7C495551FA}" destId="{16D077A7-5ED0-4D64-94CE-9C9AFBE6F9A2}" srcOrd="2" destOrd="0" parTransId="{C35E06F3-0607-41E7-9F07-7B5E4AC6645A}" sibTransId="{F5CBA548-8E40-44E6-A3E4-3FCCADBBAC22}"/>
    <dgm:cxn modelId="{C20C2736-1A83-43EB-977C-7AA7B1678D8B}" srcId="{ECE8AECF-2C73-4071-B3C3-EC6E75D49CB1}" destId="{06A66A17-5F97-48C3-9A66-FA44FCB0BF57}" srcOrd="2" destOrd="0" parTransId="{9C7EB401-CABE-4A6C-B0B7-FD2BAB928DD2}" sibTransId="{A5B6E0DF-CD07-4E1E-981D-89C1FD611113}"/>
    <dgm:cxn modelId="{73595B50-C159-4AA3-AE2B-DFEBEA0F92B3}" srcId="{27AC8CFD-D36F-405C-BED4-FD7C495551FA}" destId="{1D7AF757-10A5-4CF4-B2DF-6A5945BBE9BA}" srcOrd="3" destOrd="0" parTransId="{2FB49608-B20F-44EE-97F4-61C6649ED5F4}" sibTransId="{9997961F-D1E7-4E42-9367-D968BCE141B1}"/>
    <dgm:cxn modelId="{060DEC63-D967-4C4D-A513-E9446922709A}" type="presOf" srcId="{C1953D60-E958-407F-B2CD-DB1D7254F7AF}" destId="{4AF6993F-90A4-4A93-9C99-D8D7827772A3}" srcOrd="0" destOrd="0" presId="urn:microsoft.com/office/officeart/2005/8/layout/StepDownProcess"/>
    <dgm:cxn modelId="{312C946A-489C-43FD-A5FC-CBC1EB7FE7B5}" srcId="{73D06482-E708-4DDB-A7E4-7F352E50286B}" destId="{27AC8CFD-D36F-405C-BED4-FD7C495551FA}" srcOrd="1" destOrd="0" parTransId="{1BC882A4-7AF0-490C-9E7A-560F4C6F4028}" sibTransId="{48BB84FD-E3B4-4621-AEAD-72FED933643A}"/>
    <dgm:cxn modelId="{97D1DD6D-1407-4999-98B5-6E67ABDD138A}" type="presOf" srcId="{7C102055-5A12-44BA-86A6-5D699A40B9C7}" destId="{B4A9FFEA-62FD-400F-A2FE-3D5696ABCF17}" srcOrd="0" destOrd="2" presId="urn:microsoft.com/office/officeart/2005/8/layout/StepDownProcess"/>
    <dgm:cxn modelId="{42C10372-CC8E-4F42-9DEA-277CFD11300E}" type="presOf" srcId="{D32F18FB-EF8F-4119-BCF6-B2D4F2026CC3}" destId="{BF2566B5-68A4-418E-981E-D507063AE2F6}" srcOrd="0" destOrd="0" presId="urn:microsoft.com/office/officeart/2005/8/layout/StepDownProcess"/>
    <dgm:cxn modelId="{F7A5457A-05C5-42F0-B2ED-C3383874C7B3}" srcId="{C1953D60-E958-407F-B2CD-DB1D7254F7AF}" destId="{5F5E7954-901F-4395-B627-CBF124F59268}" srcOrd="1" destOrd="0" parTransId="{ED73CF55-ABFC-4DD2-95E5-92681D4958A2}" sibTransId="{988BC98C-7764-466A-9217-709BF0DE17EF}"/>
    <dgm:cxn modelId="{19BF8F7A-2983-4BB0-A4D0-18A3044B16FB}" type="presOf" srcId="{8B50D69F-3C37-4594-8854-474339790294}" destId="{B4A9FFEA-62FD-400F-A2FE-3D5696ABCF17}" srcOrd="0" destOrd="0" presId="urn:microsoft.com/office/officeart/2005/8/layout/StepDownProcess"/>
    <dgm:cxn modelId="{131BD27A-2C31-4583-BC72-9B5F2D15C6D0}" srcId="{ECE8AECF-2C73-4071-B3C3-EC6E75D49CB1}" destId="{D32F18FB-EF8F-4119-BCF6-B2D4F2026CC3}" srcOrd="0" destOrd="0" parTransId="{4FD20C3C-484C-4EE7-BE73-0D3F3744E945}" sibTransId="{BF16F2B0-FF99-4548-917A-CE7A82052DD1}"/>
    <dgm:cxn modelId="{3C230A86-8C6C-40ED-92C4-D6F6D24414CC}" type="presOf" srcId="{27AC8CFD-D36F-405C-BED4-FD7C495551FA}" destId="{D4351099-C577-4ED1-A560-A5A2892D6D05}" srcOrd="0" destOrd="0" presId="urn:microsoft.com/office/officeart/2005/8/layout/StepDownProcess"/>
    <dgm:cxn modelId="{EDFE7A87-15D6-4006-8609-85C8EFDE9EC5}" type="presOf" srcId="{ECE8AECF-2C73-4071-B3C3-EC6E75D49CB1}" destId="{21A7EDDF-9FB1-4987-B0BB-4421D3362B4D}" srcOrd="0" destOrd="0" presId="urn:microsoft.com/office/officeart/2005/8/layout/StepDownProcess"/>
    <dgm:cxn modelId="{B7281C88-41F0-4575-BB23-BAF088CB5491}" type="presOf" srcId="{06A66A17-5F97-48C3-9A66-FA44FCB0BF57}" destId="{BF2566B5-68A4-418E-981E-D507063AE2F6}" srcOrd="0" destOrd="2" presId="urn:microsoft.com/office/officeart/2005/8/layout/StepDownProcess"/>
    <dgm:cxn modelId="{0822358B-A7B6-45BD-959C-809DD67437F8}" srcId="{27AC8CFD-D36F-405C-BED4-FD7C495551FA}" destId="{583BAAC4-5D70-4F15-AAF6-10C7404C117E}" srcOrd="1" destOrd="0" parTransId="{ADC3F1B1-C0D2-4FB3-ACAE-FE15A6D308E9}" sibTransId="{5BEBFEE3-C763-4372-A69F-30468624CA32}"/>
    <dgm:cxn modelId="{91AFF199-AAF4-4594-B28B-C538F2442B48}" srcId="{C1953D60-E958-407F-B2CD-DB1D7254F7AF}" destId="{8B50D69F-3C37-4594-8854-474339790294}" srcOrd="0" destOrd="0" parTransId="{5EA44019-7B39-4C1C-AC59-720297E08B15}" sibTransId="{D984ACD9-90EA-42E4-B30B-5937622BD4ED}"/>
    <dgm:cxn modelId="{B860069E-B9B3-4DF5-923A-96B3B58570F0}" type="presOf" srcId="{583BAAC4-5D70-4F15-AAF6-10C7404C117E}" destId="{76E0EE84-1776-4CA2-B6EC-E75C53EA7B08}" srcOrd="0" destOrd="1" presId="urn:microsoft.com/office/officeart/2005/8/layout/StepDownProcess"/>
    <dgm:cxn modelId="{F3DBA8AC-B1CB-446A-B6B8-E639A8954CCB}" type="presOf" srcId="{76ADFA6E-38B0-4390-A183-0069DB5A14BA}" destId="{76E0EE84-1776-4CA2-B6EC-E75C53EA7B08}" srcOrd="0" destOrd="0" presId="urn:microsoft.com/office/officeart/2005/8/layout/StepDownProcess"/>
    <dgm:cxn modelId="{E7B2A1B6-3F19-4B6D-B451-BFBBD180AD13}" type="presOf" srcId="{16D077A7-5ED0-4D64-94CE-9C9AFBE6F9A2}" destId="{76E0EE84-1776-4CA2-B6EC-E75C53EA7B08}" srcOrd="0" destOrd="2" presId="urn:microsoft.com/office/officeart/2005/8/layout/StepDownProcess"/>
    <dgm:cxn modelId="{CB5AEEBE-4DDE-469F-9CCC-2100763F6D67}" type="presOf" srcId="{1D7AF757-10A5-4CF4-B2DF-6A5945BBE9BA}" destId="{76E0EE84-1776-4CA2-B6EC-E75C53EA7B08}" srcOrd="0" destOrd="3" presId="urn:microsoft.com/office/officeart/2005/8/layout/StepDownProcess"/>
    <dgm:cxn modelId="{C7870ED1-7B40-4F82-AE77-F5E0FFABB9FC}" srcId="{27AC8CFD-D36F-405C-BED4-FD7C495551FA}" destId="{76ADFA6E-38B0-4390-A183-0069DB5A14BA}" srcOrd="0" destOrd="0" parTransId="{5492301E-19E1-4EBB-916C-87A1CECCBB21}" sibTransId="{051A5C84-E50A-4BC5-A795-5BDEE118986F}"/>
    <dgm:cxn modelId="{F2234AD7-B31E-4D33-9D2D-B7ED919F53E7}" srcId="{73D06482-E708-4DDB-A7E4-7F352E50286B}" destId="{C1953D60-E958-407F-B2CD-DB1D7254F7AF}" srcOrd="0" destOrd="0" parTransId="{BCBB78FA-F8E7-497A-9FE9-6E7746C60685}" sibTransId="{96838D62-E907-4668-8B18-1E824C32D552}"/>
    <dgm:cxn modelId="{38AD54D7-9AB7-4151-90C9-EFD51A970451}" srcId="{73D06482-E708-4DDB-A7E4-7F352E50286B}" destId="{ECE8AECF-2C73-4071-B3C3-EC6E75D49CB1}" srcOrd="2" destOrd="0" parTransId="{C02F1E46-1E93-48C2-AE8B-DFEC3108E405}" sibTransId="{046E1D12-B220-4851-99E8-F4E616225685}"/>
    <dgm:cxn modelId="{C453A3EA-C166-41A7-99A4-1E020A118E83}" type="presOf" srcId="{4FA97A69-7D0C-40E0-928C-BEF18DF14B2C}" destId="{BF2566B5-68A4-418E-981E-D507063AE2F6}" srcOrd="0" destOrd="1" presId="urn:microsoft.com/office/officeart/2005/8/layout/StepDownProcess"/>
    <dgm:cxn modelId="{09592CAF-1F74-4DC3-935A-F96E8B790C29}" type="presParOf" srcId="{DC21D0A4-3096-4B8C-A870-2CE31128E78D}" destId="{E5585326-07B5-4B8C-AEEC-DCDD023AD52D}" srcOrd="0" destOrd="0" presId="urn:microsoft.com/office/officeart/2005/8/layout/StepDownProcess"/>
    <dgm:cxn modelId="{1594D558-4E0A-4C1F-8E39-3552A2A11278}" type="presParOf" srcId="{E5585326-07B5-4B8C-AEEC-DCDD023AD52D}" destId="{C0880B7B-A428-44EB-A5C6-187719C9819F}" srcOrd="0" destOrd="0" presId="urn:microsoft.com/office/officeart/2005/8/layout/StepDownProcess"/>
    <dgm:cxn modelId="{9CA52728-BCB0-4662-B2BF-C07B4972DD7F}" type="presParOf" srcId="{E5585326-07B5-4B8C-AEEC-DCDD023AD52D}" destId="{4AF6993F-90A4-4A93-9C99-D8D7827772A3}" srcOrd="1" destOrd="0" presId="urn:microsoft.com/office/officeart/2005/8/layout/StepDownProcess"/>
    <dgm:cxn modelId="{38850F40-809E-4BB2-A6EC-B77203BE0543}" type="presParOf" srcId="{E5585326-07B5-4B8C-AEEC-DCDD023AD52D}" destId="{B4A9FFEA-62FD-400F-A2FE-3D5696ABCF17}" srcOrd="2" destOrd="0" presId="urn:microsoft.com/office/officeart/2005/8/layout/StepDownProcess"/>
    <dgm:cxn modelId="{F84A7E1B-0516-4716-AA8A-9E37987E2DEF}" type="presParOf" srcId="{DC21D0A4-3096-4B8C-A870-2CE31128E78D}" destId="{FA5CE628-045E-444A-84D1-B541B136318A}" srcOrd="1" destOrd="0" presId="urn:microsoft.com/office/officeart/2005/8/layout/StepDownProcess"/>
    <dgm:cxn modelId="{4768BD32-DECC-4483-B65E-C2EEE860A2F6}" type="presParOf" srcId="{DC21D0A4-3096-4B8C-A870-2CE31128E78D}" destId="{F59D2ED6-0D8C-4BF9-B21E-82FF547D4DAC}" srcOrd="2" destOrd="0" presId="urn:microsoft.com/office/officeart/2005/8/layout/StepDownProcess"/>
    <dgm:cxn modelId="{39EC9E6D-37BE-461B-A285-FE62B75451A8}" type="presParOf" srcId="{F59D2ED6-0D8C-4BF9-B21E-82FF547D4DAC}" destId="{2E96A340-9D3A-4E8C-A1F2-DEA5682D315B}" srcOrd="0" destOrd="0" presId="urn:microsoft.com/office/officeart/2005/8/layout/StepDownProcess"/>
    <dgm:cxn modelId="{42FE6DCC-BB27-4F03-97FD-E150BDB045CB}" type="presParOf" srcId="{F59D2ED6-0D8C-4BF9-B21E-82FF547D4DAC}" destId="{D4351099-C577-4ED1-A560-A5A2892D6D05}" srcOrd="1" destOrd="0" presId="urn:microsoft.com/office/officeart/2005/8/layout/StepDownProcess"/>
    <dgm:cxn modelId="{76A4AD62-B149-473B-BC7B-3A631C6D685D}" type="presParOf" srcId="{F59D2ED6-0D8C-4BF9-B21E-82FF547D4DAC}" destId="{76E0EE84-1776-4CA2-B6EC-E75C53EA7B08}" srcOrd="2" destOrd="0" presId="urn:microsoft.com/office/officeart/2005/8/layout/StepDownProcess"/>
    <dgm:cxn modelId="{6FA6DFCC-B175-4738-8E4D-D8C9C394CA82}" type="presParOf" srcId="{DC21D0A4-3096-4B8C-A870-2CE31128E78D}" destId="{139623F2-2D8A-4C31-B0E7-E7993A84E7C2}" srcOrd="3" destOrd="0" presId="urn:microsoft.com/office/officeart/2005/8/layout/StepDownProcess"/>
    <dgm:cxn modelId="{63A736C9-732A-4EBA-A451-ABF04B323E0F}" type="presParOf" srcId="{DC21D0A4-3096-4B8C-A870-2CE31128E78D}" destId="{6A06D6D8-8751-448A-BC15-2F00D508FF3A}" srcOrd="4" destOrd="0" presId="urn:microsoft.com/office/officeart/2005/8/layout/StepDownProcess"/>
    <dgm:cxn modelId="{B5BC8637-84FC-4822-A85C-F70838EB9ED6}" type="presParOf" srcId="{6A06D6D8-8751-448A-BC15-2F00D508FF3A}" destId="{21A7EDDF-9FB1-4987-B0BB-4421D3362B4D}" srcOrd="0" destOrd="0" presId="urn:microsoft.com/office/officeart/2005/8/layout/StepDownProcess"/>
    <dgm:cxn modelId="{5D17CC0E-252A-4CBF-81BF-F47BB3126A32}" type="presParOf" srcId="{6A06D6D8-8751-448A-BC15-2F00D508FF3A}" destId="{BF2566B5-68A4-418E-981E-D507063AE2F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80B7B-A428-44EB-A5C6-187719C9819F}">
      <dsp:nvSpPr>
        <dsp:cNvPr id="0" name=""/>
        <dsp:cNvSpPr/>
      </dsp:nvSpPr>
      <dsp:spPr>
        <a:xfrm rot="5400000">
          <a:off x="1594737" y="1400263"/>
          <a:ext cx="1260789" cy="14113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6993F-90A4-4A93-9C99-D8D7827772A3}">
      <dsp:nvSpPr>
        <dsp:cNvPr id="0" name=""/>
        <dsp:cNvSpPr/>
      </dsp:nvSpPr>
      <dsp:spPr>
        <a:xfrm>
          <a:off x="1276835" y="26029"/>
          <a:ext cx="2086928" cy="146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Consistent Budget</a:t>
          </a:r>
        </a:p>
      </dsp:txBody>
      <dsp:txXfrm>
        <a:off x="1348157" y="97351"/>
        <a:ext cx="1944284" cy="1318138"/>
      </dsp:txXfrm>
    </dsp:sp>
    <dsp:sp modelId="{B4A9FFEA-62FD-400F-A2FE-3D5696ABCF17}">
      <dsp:nvSpPr>
        <dsp:cNvPr id="0" name=""/>
        <dsp:cNvSpPr/>
      </dsp:nvSpPr>
      <dsp:spPr>
        <a:xfrm>
          <a:off x="3539757" y="140742"/>
          <a:ext cx="2507308" cy="118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$50,000 proposed budget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Access to Grant Funds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Consistent Revenue</a:t>
          </a:r>
        </a:p>
      </dsp:txBody>
      <dsp:txXfrm>
        <a:off x="3539757" y="140742"/>
        <a:ext cx="2507308" cy="1180668"/>
      </dsp:txXfrm>
    </dsp:sp>
    <dsp:sp modelId="{2E96A340-9D3A-4E8C-A1F2-DEA5682D315B}">
      <dsp:nvSpPr>
        <dsp:cNvPr id="0" name=""/>
        <dsp:cNvSpPr/>
      </dsp:nvSpPr>
      <dsp:spPr>
        <a:xfrm rot="5400000">
          <a:off x="3573041" y="3051747"/>
          <a:ext cx="1239702" cy="14113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51099-C577-4ED1-A560-A5A2892D6D05}">
      <dsp:nvSpPr>
        <dsp:cNvPr id="0" name=""/>
        <dsp:cNvSpPr/>
      </dsp:nvSpPr>
      <dsp:spPr>
        <a:xfrm>
          <a:off x="3244595" y="1677513"/>
          <a:ext cx="2086928" cy="146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Increased Management Ability</a:t>
          </a:r>
        </a:p>
      </dsp:txBody>
      <dsp:txXfrm>
        <a:off x="3315917" y="1748835"/>
        <a:ext cx="1944284" cy="1318138"/>
      </dsp:txXfrm>
    </dsp:sp>
    <dsp:sp modelId="{76E0EE84-1776-4CA2-B6EC-E75C53EA7B08}">
      <dsp:nvSpPr>
        <dsp:cNvPr id="0" name=""/>
        <dsp:cNvSpPr/>
      </dsp:nvSpPr>
      <dsp:spPr>
        <a:xfrm>
          <a:off x="5421372" y="1741387"/>
          <a:ext cx="3492396" cy="118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Resident surveys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CLP treatment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Address future lake issues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Operated by Lake Residents</a:t>
          </a:r>
        </a:p>
      </dsp:txBody>
      <dsp:txXfrm>
        <a:off x="5421372" y="1741387"/>
        <a:ext cx="3492396" cy="1180668"/>
      </dsp:txXfrm>
    </dsp:sp>
    <dsp:sp modelId="{21A7EDDF-9FB1-4987-B0BB-4421D3362B4D}">
      <dsp:nvSpPr>
        <dsp:cNvPr id="0" name=""/>
        <dsp:cNvSpPr/>
      </dsp:nvSpPr>
      <dsp:spPr>
        <a:xfrm>
          <a:off x="5212355" y="3318453"/>
          <a:ext cx="2086928" cy="146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Maintained/ Increased Quality of our Lakes</a:t>
          </a:r>
        </a:p>
      </dsp:txBody>
      <dsp:txXfrm>
        <a:off x="5283677" y="3389775"/>
        <a:ext cx="1944284" cy="1318138"/>
      </dsp:txXfrm>
    </dsp:sp>
    <dsp:sp modelId="{BF2566B5-68A4-418E-981E-D507063AE2F6}">
      <dsp:nvSpPr>
        <dsp:cNvPr id="0" name=""/>
        <dsp:cNvSpPr/>
      </dsp:nvSpPr>
      <dsp:spPr>
        <a:xfrm>
          <a:off x="7475276" y="3433167"/>
          <a:ext cx="2507308" cy="118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Recreation/Fishing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Water Quality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Quality of Life</a:t>
          </a:r>
        </a:p>
      </dsp:txBody>
      <dsp:txXfrm>
        <a:off x="7475276" y="3433167"/>
        <a:ext cx="2507308" cy="1180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C1D59-277D-4A20-BE8A-33BA04C69F76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99604-DB29-43B0-A5E9-725DA66F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still run and operated by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99604-DB29-43B0-A5E9-725DA66FDA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49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Reinforce need for Contracted Services for Lake Coordinator for liability, accountability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99604-DB29-43B0-A5E9-725DA66FDA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9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LLPOA dues are based on current situation.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99604-DB29-43B0-A5E9-725DA66FDA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8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LLPOA – flat rate in past… wanted a flat rate… we thought we had to do ad </a:t>
            </a:r>
            <a:r>
              <a:rPr lang="en-US" dirty="0" err="1"/>
              <a:t>valorum</a:t>
            </a:r>
            <a:r>
              <a:rPr lang="en-US" dirty="0"/>
              <a:t> levy… further research indicated that flat rate is available for services provided (such as CLP)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99604-DB29-43B0-A5E9-725DA66FDA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44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LLPOA – flat rate in past… wanted a flat rate… we thought we had to do ad </a:t>
            </a:r>
            <a:r>
              <a:rPr lang="en-US" dirty="0" err="1"/>
              <a:t>valorum</a:t>
            </a:r>
            <a:r>
              <a:rPr lang="en-US" dirty="0"/>
              <a:t> levy… further research indicated that flat rate is available for services provided (such as CLP)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99604-DB29-43B0-A5E9-725DA66FDA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80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LLPOA dues are based on current situation.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99604-DB29-43B0-A5E9-725DA66FDA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6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C5A-97D7-457B-BD00-00700F018DB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C6A6-D4D3-4617-9E73-47BB567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4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C5A-97D7-457B-BD00-00700F018DB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C6A6-D4D3-4617-9E73-47BB567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5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C5A-97D7-457B-BD00-00700F018DB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C6A6-D4D3-4617-9E73-47BB567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8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C5A-97D7-457B-BD00-00700F018DB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C6A6-D4D3-4617-9E73-47BB567310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8956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C5A-97D7-457B-BD00-00700F018DB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C6A6-D4D3-4617-9E73-47BB567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80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C5A-97D7-457B-BD00-00700F018DB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C6A6-D4D3-4617-9E73-47BB567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64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C5A-97D7-457B-BD00-00700F018DB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C6A6-D4D3-4617-9E73-47BB567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68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C5A-97D7-457B-BD00-00700F018DB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C6A6-D4D3-4617-9E73-47BB567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62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C5A-97D7-457B-BD00-00700F018DB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C6A6-D4D3-4617-9E73-47BB567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0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C5A-97D7-457B-BD00-00700F018DB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C6A6-D4D3-4617-9E73-47BB567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C5A-97D7-457B-BD00-00700F018DB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C6A6-D4D3-4617-9E73-47BB567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3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C5A-97D7-457B-BD00-00700F018DB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C6A6-D4D3-4617-9E73-47BB567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4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C5A-97D7-457B-BD00-00700F018DB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C6A6-D4D3-4617-9E73-47BB567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4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C5A-97D7-457B-BD00-00700F018DB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C6A6-D4D3-4617-9E73-47BB567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0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C5A-97D7-457B-BD00-00700F018DB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C6A6-D4D3-4617-9E73-47BB567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5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C5A-97D7-457B-BD00-00700F018DB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C6A6-D4D3-4617-9E73-47BB567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1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EC5A-97D7-457B-BD00-00700F018DB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C6A6-D4D3-4617-9E73-47BB567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5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835EC5A-97D7-457B-BD00-00700F018DB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D6BC6A6-D4D3-4617-9E73-47BB567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39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F5BC-6C29-4960-9EDD-8A4F790F5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821640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en-US" dirty="0"/>
              <a:t>Lida Lakes</a:t>
            </a:r>
            <a:br>
              <a:rPr lang="en-US" dirty="0"/>
            </a:br>
            <a:r>
              <a:rPr lang="en-US" dirty="0"/>
              <a:t>LID Proposal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BBC9C-4CE2-4DDB-8076-8B7B54EB3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051987"/>
            <a:ext cx="9144000" cy="754025"/>
          </a:xfrm>
        </p:spPr>
        <p:txBody>
          <a:bodyPr/>
          <a:lstStyle/>
          <a:p>
            <a:r>
              <a:rPr lang="en-US" dirty="0"/>
              <a:t>Lake Lida Property Owners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20629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D79551-437C-4C55-B17E-058294D94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756" y="280143"/>
            <a:ext cx="9504488" cy="6297714"/>
          </a:xfrm>
          <a:prstGeom prst="rect">
            <a:avLst/>
          </a:prstGeom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6257E549-4981-4974-ACDE-5FA7713509A6}"/>
              </a:ext>
            </a:extLst>
          </p:cNvPr>
          <p:cNvSpPr/>
          <p:nvPr/>
        </p:nvSpPr>
        <p:spPr>
          <a:xfrm>
            <a:off x="2290617" y="764309"/>
            <a:ext cx="7943083" cy="5329382"/>
          </a:xfrm>
          <a:prstGeom prst="mathMultiply">
            <a:avLst>
              <a:gd name="adj1" fmla="val 12428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7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53958-E371-48A3-9C93-70AF7D283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756" y="280143"/>
            <a:ext cx="9504488" cy="629771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F2DE60-BB11-4A41-BCD7-C39E284B494A}"/>
              </a:ext>
            </a:extLst>
          </p:cNvPr>
          <p:cNvSpPr/>
          <p:nvPr/>
        </p:nvSpPr>
        <p:spPr>
          <a:xfrm>
            <a:off x="5541818" y="3879273"/>
            <a:ext cx="203200" cy="107141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llout: Line with Border and Accent Bar 5">
            <a:extLst>
              <a:ext uri="{FF2B5EF4-FFF2-40B4-BE49-F238E27FC236}">
                <a16:creationId xmlns:a16="http://schemas.microsoft.com/office/drawing/2014/main" id="{ABD6E4ED-8433-4505-9EAF-475315D11BAE}"/>
              </a:ext>
            </a:extLst>
          </p:cNvPr>
          <p:cNvSpPr/>
          <p:nvPr/>
        </p:nvSpPr>
        <p:spPr>
          <a:xfrm>
            <a:off x="1616363" y="1995056"/>
            <a:ext cx="2881747" cy="940543"/>
          </a:xfrm>
          <a:prstGeom prst="accentBorderCallout1">
            <a:avLst>
              <a:gd name="adj1" fmla="val 39646"/>
              <a:gd name="adj2" fmla="val 104659"/>
              <a:gd name="adj3" fmla="val 199427"/>
              <a:gd name="adj4" fmla="val 139711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Example:</a:t>
            </a:r>
          </a:p>
          <a:p>
            <a:pPr algn="ctr"/>
            <a:r>
              <a:rPr lang="en-US" dirty="0"/>
              <a:t>$500,000 Value</a:t>
            </a:r>
          </a:p>
          <a:p>
            <a:pPr algn="ctr"/>
            <a:r>
              <a:rPr lang="en-US" dirty="0"/>
              <a:t>$70 (+/-) estimated LID tax</a:t>
            </a:r>
          </a:p>
        </p:txBody>
      </p:sp>
    </p:spTree>
    <p:extLst>
      <p:ext uri="{BB962C8B-B14F-4D97-AF65-F5344CB8AC3E}">
        <p14:creationId xmlns:p14="http://schemas.microsoft.com/office/powerpoint/2010/main" val="38793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53CC-7FC9-41DF-9884-82CFCCF0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would the LID be funded?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7FF4E-A08B-4172-BE8B-3E4D9D850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971040"/>
            <a:ext cx="10945091" cy="4697615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400" dirty="0"/>
              <a:t>Service based (flat rate) fee for continued AIS treatment </a:t>
            </a:r>
            <a:r>
              <a:rPr lang="en-US" sz="2400" i="1" dirty="0"/>
              <a:t>(est. 80% of budget)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Ad </a:t>
            </a:r>
            <a:r>
              <a:rPr lang="en-US" sz="2400" dirty="0" err="1"/>
              <a:t>Valorum</a:t>
            </a:r>
            <a:r>
              <a:rPr lang="en-US" sz="2400" dirty="0"/>
              <a:t> levy for flexibility to investigate other lake issues </a:t>
            </a:r>
            <a:r>
              <a:rPr lang="en-US" sz="2400" i="1" dirty="0"/>
              <a:t>(est. 20% of budget)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Fixed total budget (IE… budget does not go up with increasing property value)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Does not include the MN State Park – LID is not able to tax state lands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Note – The LID Directors will set the budget during their annual meeting.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53CC-7FC9-41DF-9884-82CFCCF0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54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Local Tax/Local Control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4644CB-F956-40B8-B729-0C7B9485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71040"/>
            <a:ext cx="9822320" cy="467914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Governing Board consists of 7 Directors</a:t>
            </a:r>
          </a:p>
          <a:p>
            <a:pPr>
              <a:spcBef>
                <a:spcPts val="1800"/>
              </a:spcBef>
            </a:pPr>
            <a:r>
              <a:rPr lang="en-US" dirty="0"/>
              <a:t>Directors must be LID members, majority permanent residents</a:t>
            </a:r>
          </a:p>
          <a:p>
            <a:pPr>
              <a:spcBef>
                <a:spcPts val="1800"/>
              </a:spcBef>
            </a:pPr>
            <a:r>
              <a:rPr lang="en-US" dirty="0"/>
              <a:t>Directors elected at annual meeting by LID members</a:t>
            </a:r>
          </a:p>
          <a:p>
            <a:pPr>
              <a:spcBef>
                <a:spcPts val="1800"/>
              </a:spcBef>
            </a:pPr>
            <a:r>
              <a:rPr lang="en-US" dirty="0"/>
              <a:t>3-year term, staggered election</a:t>
            </a:r>
          </a:p>
          <a:p>
            <a:pPr>
              <a:spcBef>
                <a:spcPts val="1800"/>
              </a:spcBef>
            </a:pPr>
            <a:r>
              <a:rPr lang="en-US" dirty="0"/>
              <a:t>Annual budget set at annual meeting</a:t>
            </a:r>
          </a:p>
          <a:p>
            <a:pPr>
              <a:spcBef>
                <a:spcPts val="1800"/>
              </a:spcBef>
            </a:pPr>
            <a:r>
              <a:rPr lang="en-US" dirty="0"/>
              <a:t>Annual meeting is open for any residents to of the LID to attend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Local Tax </a:t>
            </a:r>
            <a:r>
              <a:rPr lang="en-US" b="1" dirty="0">
                <a:sym typeface="Wingdings" panose="05000000000000000000" pitchFamily="2" charset="2"/>
              </a:rPr>
              <a:t> Local Control  Local Benefits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53CC-7FC9-41DF-9884-82CFCCF0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this necessary?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4644CB-F956-40B8-B729-0C7B9485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71040"/>
            <a:ext cx="9822320" cy="421640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LLPOA is a voluntary organization that is funding limited</a:t>
            </a:r>
          </a:p>
          <a:p>
            <a:pPr>
              <a:spcBef>
                <a:spcPts val="1800"/>
              </a:spcBef>
            </a:pPr>
            <a:r>
              <a:rPr lang="en-US" dirty="0"/>
              <a:t>Consistent revenue to address current and future lake issues</a:t>
            </a:r>
          </a:p>
          <a:p>
            <a:pPr>
              <a:spcBef>
                <a:spcPts val="1800"/>
              </a:spcBef>
            </a:pPr>
            <a:r>
              <a:rPr lang="en-US" dirty="0"/>
              <a:t>Leverage local funds for outside funding that the LLPOA cannot</a:t>
            </a:r>
          </a:p>
          <a:p>
            <a:pPr>
              <a:spcBef>
                <a:spcPts val="1800"/>
              </a:spcBef>
            </a:pPr>
            <a:r>
              <a:rPr lang="en-US" dirty="0"/>
              <a:t>Transparency on expenditures</a:t>
            </a:r>
          </a:p>
          <a:p>
            <a:pPr>
              <a:spcBef>
                <a:spcPts val="1800"/>
              </a:spcBef>
            </a:pPr>
            <a:r>
              <a:rPr lang="en-US" dirty="0"/>
              <a:t>Keep taxes local and invested directly into the Lake</a:t>
            </a:r>
          </a:p>
          <a:p>
            <a:pPr>
              <a:spcBef>
                <a:spcPts val="1800"/>
              </a:spcBef>
            </a:pPr>
            <a:r>
              <a:rPr lang="en-US" dirty="0"/>
              <a:t>Local control over lake management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644D9-5EA9-430B-8BE8-DD834AF3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Lake Lida Property Owners Association (LLPOA)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A4ED-1B76-4C40-9080-07A98289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78375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/>
              <a:t>Non-profit organization</a:t>
            </a:r>
          </a:p>
          <a:p>
            <a:pPr>
              <a:spcBef>
                <a:spcPts val="1800"/>
              </a:spcBef>
            </a:pPr>
            <a:r>
              <a:rPr lang="en-US" dirty="0"/>
              <a:t>Includes North Lida, South Lida, and </a:t>
            </a:r>
            <a:r>
              <a:rPr lang="en-US" dirty="0" err="1"/>
              <a:t>Venstrom</a:t>
            </a:r>
            <a:r>
              <a:rPr lang="en-US" dirty="0"/>
              <a:t> Lakes</a:t>
            </a:r>
          </a:p>
          <a:p>
            <a:pPr>
              <a:spcBef>
                <a:spcPts val="1800"/>
              </a:spcBef>
            </a:pPr>
            <a:r>
              <a:rPr lang="en-US" dirty="0"/>
              <a:t>Voluntary membership of 400 (+/-) members</a:t>
            </a:r>
          </a:p>
          <a:p>
            <a:pPr>
              <a:spcBef>
                <a:spcPts val="1800"/>
              </a:spcBef>
            </a:pPr>
            <a:r>
              <a:rPr lang="en-US" dirty="0"/>
              <a:t>Organized by beaches with designated Beach Captains</a:t>
            </a:r>
          </a:p>
          <a:p>
            <a:pPr>
              <a:spcBef>
                <a:spcPts val="1800"/>
              </a:spcBef>
            </a:pPr>
            <a:r>
              <a:rPr lang="en-US" dirty="0"/>
              <a:t>Objectives are to maintain/improve:</a:t>
            </a:r>
          </a:p>
          <a:p>
            <a:pPr lvl="1"/>
            <a:r>
              <a:rPr lang="en-US" dirty="0"/>
              <a:t>Water quality</a:t>
            </a:r>
          </a:p>
          <a:p>
            <a:pPr lvl="1"/>
            <a:r>
              <a:rPr lang="en-US" dirty="0"/>
              <a:t>Habitat</a:t>
            </a:r>
          </a:p>
          <a:p>
            <a:pPr lvl="1"/>
            <a:r>
              <a:rPr lang="en-US" dirty="0"/>
              <a:t>Fishing</a:t>
            </a:r>
          </a:p>
          <a:p>
            <a:pPr lvl="1"/>
            <a:r>
              <a:rPr lang="en-US" dirty="0"/>
              <a:t>Recreation</a:t>
            </a:r>
          </a:p>
          <a:p>
            <a:pPr lvl="1"/>
            <a:r>
              <a:rPr lang="en-US" dirty="0"/>
              <a:t>Property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6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D5ECD6-4335-4302-B5EE-F39465B19BB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306"/>
          <a:stretch/>
        </p:blipFill>
        <p:spPr bwMode="auto">
          <a:xfrm>
            <a:off x="7848600" y="10"/>
            <a:ext cx="4343400" cy="321513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886C69-C943-451B-A0C5-AE3B185D09C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1" t="22560" r="12766" b="11747"/>
          <a:stretch/>
        </p:blipFill>
        <p:spPr bwMode="auto">
          <a:xfrm>
            <a:off x="7848600" y="3215148"/>
            <a:ext cx="4343400" cy="3642851"/>
          </a:xfrm>
          <a:prstGeom prst="rect">
            <a:avLst/>
          </a:prstGeom>
          <a:noFill/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7F9F02B-DB04-4B60-859E-78BED6F40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486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D3729-AB13-429E-9E4D-C0D71E694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en-US" dirty="0"/>
              <a:t>Recent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BA93C-5709-4EAB-94A3-61B5A39CF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184314" cy="4351338"/>
          </a:xfrm>
        </p:spPr>
        <p:txBody>
          <a:bodyPr>
            <a:normAutofit/>
          </a:bodyPr>
          <a:lstStyle/>
          <a:p>
            <a:r>
              <a:rPr lang="en-US" dirty="0"/>
              <a:t>2018 algae bloom (South Lida)</a:t>
            </a:r>
          </a:p>
          <a:p>
            <a:pPr>
              <a:spcBef>
                <a:spcPts val="1800"/>
              </a:spcBef>
            </a:pPr>
            <a:r>
              <a:rPr lang="en-US" dirty="0"/>
              <a:t>Likely causes:</a:t>
            </a:r>
          </a:p>
          <a:p>
            <a:pPr lvl="1"/>
            <a:r>
              <a:rPr lang="en-US" dirty="0"/>
              <a:t>Curly leaf pondweed (CLP)</a:t>
            </a:r>
          </a:p>
          <a:p>
            <a:pPr lvl="1"/>
            <a:r>
              <a:rPr lang="en-US" dirty="0"/>
              <a:t>Zebra mussels</a:t>
            </a:r>
          </a:p>
          <a:p>
            <a:pPr lvl="1"/>
            <a:r>
              <a:rPr lang="en-US" dirty="0"/>
              <a:t>Sustained high water temperature</a:t>
            </a:r>
          </a:p>
          <a:p>
            <a:pPr lvl="1"/>
            <a:r>
              <a:rPr lang="en-US" dirty="0"/>
              <a:t>Prolonged low wind conditions</a:t>
            </a:r>
          </a:p>
          <a:p>
            <a:pPr>
              <a:spcBef>
                <a:spcPts val="1800"/>
              </a:spcBef>
            </a:pPr>
            <a:r>
              <a:rPr lang="en-US" dirty="0"/>
              <a:t>POA moved forward with CLP treatment</a:t>
            </a:r>
          </a:p>
        </p:txBody>
      </p:sp>
    </p:spTree>
    <p:extLst>
      <p:ext uri="{BB962C8B-B14F-4D97-AF65-F5344CB8AC3E}">
        <p14:creationId xmlns:p14="http://schemas.microsoft.com/office/powerpoint/2010/main" val="152675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53CC-7FC9-41DF-9884-82CFCCF0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CLP Treatment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8B19F-43AC-4F3C-8AF8-835D7F8B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5164456"/>
          </a:xfrm>
        </p:spPr>
        <p:txBody>
          <a:bodyPr>
            <a:normAutofit/>
          </a:bodyPr>
          <a:lstStyle/>
          <a:p>
            <a:r>
              <a:rPr lang="en-US" dirty="0"/>
              <a:t>Treatment competed in 2019, 2020, and 2021 (South Lida only)</a:t>
            </a:r>
          </a:p>
          <a:p>
            <a:r>
              <a:rPr lang="en-US" dirty="0"/>
              <a:t>Contract services for CLP surveys</a:t>
            </a:r>
          </a:p>
          <a:p>
            <a:r>
              <a:rPr lang="en-US" dirty="0"/>
              <a:t>Applied for permits with MN DNR</a:t>
            </a:r>
          </a:p>
          <a:p>
            <a:r>
              <a:rPr lang="en-US" dirty="0"/>
              <a:t>Prioritize treatment in allowable areas</a:t>
            </a:r>
          </a:p>
          <a:p>
            <a:r>
              <a:rPr lang="en-US" dirty="0"/>
              <a:t>Contract services for CLP treatment</a:t>
            </a:r>
          </a:p>
          <a:p>
            <a:r>
              <a:rPr lang="en-US" dirty="0"/>
              <a:t>Continued treatment needed to manage CLP levels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dirty="0"/>
              <a:t>Note – Credit to David Hilber for volunteering his time to accomplish this!</a:t>
            </a:r>
          </a:p>
        </p:txBody>
      </p:sp>
    </p:spTree>
    <p:extLst>
      <p:ext uri="{BB962C8B-B14F-4D97-AF65-F5344CB8AC3E}">
        <p14:creationId xmlns:p14="http://schemas.microsoft.com/office/powerpoint/2010/main" val="42944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53CC-7FC9-41DF-9884-82CFCCF0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CLP Treatment Financing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859D49-3B3E-4D1F-A375-9890D522F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4700697" cy="485509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Treatment is funding limited</a:t>
            </a:r>
          </a:p>
          <a:p>
            <a:pPr>
              <a:spcBef>
                <a:spcPts val="1800"/>
              </a:spcBef>
            </a:pPr>
            <a:r>
              <a:rPr lang="en-US" dirty="0"/>
              <a:t>Budget surplus used for treatment</a:t>
            </a:r>
          </a:p>
          <a:p>
            <a:pPr>
              <a:spcBef>
                <a:spcPts val="1800"/>
              </a:spcBef>
            </a:pPr>
            <a:r>
              <a:rPr lang="en-US" dirty="0"/>
              <a:t>Annual dues increased annually</a:t>
            </a:r>
          </a:p>
          <a:p>
            <a:pPr>
              <a:spcBef>
                <a:spcPts val="1800"/>
              </a:spcBef>
            </a:pPr>
            <a:r>
              <a:rPr lang="en-US" dirty="0"/>
              <a:t>Spending continues to exceed revenue</a:t>
            </a:r>
          </a:p>
          <a:p>
            <a:pPr>
              <a:spcBef>
                <a:spcPts val="1800"/>
              </a:spcBef>
            </a:pPr>
            <a:r>
              <a:rPr lang="en-US" dirty="0"/>
              <a:t>Funding limited for other issues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4141DD-A963-4C46-83B1-35BBDCAC2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930" y="1690688"/>
            <a:ext cx="6250070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53CC-7FC9-41DF-9884-82CFCCF0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Lake Improvement District (LID)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C8DC43F-500A-4D64-812C-E8F847CB3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591975"/>
              </p:ext>
            </p:extLst>
          </p:nvPr>
        </p:nvGraphicFramePr>
        <p:xfrm>
          <a:off x="951722" y="1687610"/>
          <a:ext cx="10588690" cy="4805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559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53CC-7FC9-41DF-9884-82CFCCF0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Lake Management Programs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7FF4E-A08B-4172-BE8B-3E4D9D850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783052"/>
            <a:ext cx="11072000" cy="449675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Water Quality Evaluation</a:t>
            </a:r>
          </a:p>
          <a:p>
            <a:pPr>
              <a:spcBef>
                <a:spcPts val="1800"/>
              </a:spcBef>
            </a:pPr>
            <a:r>
              <a:rPr lang="en-US" dirty="0"/>
              <a:t>Aquatic Invasive Species Treatment</a:t>
            </a:r>
          </a:p>
          <a:p>
            <a:pPr>
              <a:spcBef>
                <a:spcPts val="1800"/>
              </a:spcBef>
            </a:pPr>
            <a:r>
              <a:rPr lang="en-US" dirty="0"/>
              <a:t>Promote Better Management Practices</a:t>
            </a:r>
          </a:p>
          <a:p>
            <a:pPr>
              <a:spcBef>
                <a:spcPts val="1800"/>
              </a:spcBef>
            </a:pPr>
            <a:r>
              <a:rPr lang="en-US" dirty="0"/>
              <a:t>Promote Sustainable Uses</a:t>
            </a:r>
          </a:p>
          <a:p>
            <a:pPr>
              <a:spcBef>
                <a:spcPts val="1800"/>
              </a:spcBef>
            </a:pPr>
            <a:r>
              <a:rPr lang="en-US" dirty="0"/>
              <a:t>Advocate for Lake Issues</a:t>
            </a:r>
          </a:p>
          <a:p>
            <a:pPr>
              <a:spcBef>
                <a:spcPts val="1800"/>
              </a:spcBef>
            </a:pPr>
            <a:r>
              <a:rPr lang="en-US" dirty="0"/>
              <a:t>Promote Capital Improvement Projects that Enhance Water Quality</a:t>
            </a:r>
          </a:p>
          <a:p>
            <a:pPr>
              <a:spcBef>
                <a:spcPts val="1800"/>
              </a:spcBef>
            </a:pPr>
            <a:r>
              <a:rPr lang="en-US" dirty="0"/>
              <a:t>Public Education of Lake Residents</a:t>
            </a:r>
          </a:p>
        </p:txBody>
      </p:sp>
    </p:spTree>
    <p:extLst>
      <p:ext uri="{BB962C8B-B14F-4D97-AF65-F5344CB8AC3E}">
        <p14:creationId xmlns:p14="http://schemas.microsoft.com/office/powerpoint/2010/main" val="42314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53CC-7FC9-41DF-9884-82CFCCF0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Budget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7FF4E-A08B-4172-BE8B-3E4D9D850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71040"/>
            <a:ext cx="9822320" cy="452183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$50,000 Annually (Estimate; Directors set at annual meeting)</a:t>
            </a:r>
          </a:p>
          <a:p>
            <a:pPr>
              <a:spcBef>
                <a:spcPts val="1800"/>
              </a:spcBef>
            </a:pPr>
            <a:r>
              <a:rPr lang="en-US" dirty="0"/>
              <a:t>Primary focus on AIS treatment (CLP) initially</a:t>
            </a:r>
          </a:p>
          <a:p>
            <a:pPr>
              <a:spcBef>
                <a:spcPts val="1800"/>
              </a:spcBef>
            </a:pPr>
            <a:r>
              <a:rPr lang="en-US" dirty="0"/>
              <a:t>Administrative costs required for operation of LID</a:t>
            </a:r>
          </a:p>
          <a:p>
            <a:pPr>
              <a:spcBef>
                <a:spcPts val="1800"/>
              </a:spcBef>
            </a:pPr>
            <a:r>
              <a:rPr lang="en-US" dirty="0"/>
              <a:t>Contracted Services (Lake Coordinator)</a:t>
            </a:r>
          </a:p>
          <a:p>
            <a:pPr lvl="2"/>
            <a:r>
              <a:rPr lang="en-US" dirty="0"/>
              <a:t>Coordinate requirements for state agencies</a:t>
            </a:r>
          </a:p>
          <a:p>
            <a:pPr lvl="2"/>
            <a:r>
              <a:rPr lang="en-US" dirty="0"/>
              <a:t>Oversee contracted lake treatment</a:t>
            </a:r>
          </a:p>
          <a:p>
            <a:pPr lvl="2"/>
            <a:r>
              <a:rPr lang="en-US" dirty="0"/>
              <a:t>Knowledge of available Grants, Permitting, Surveys, </a:t>
            </a:r>
            <a:r>
              <a:rPr lang="en-US" dirty="0" err="1"/>
              <a:t>etc</a:t>
            </a:r>
            <a:r>
              <a:rPr lang="en-US" dirty="0"/>
              <a:t>… </a:t>
            </a:r>
          </a:p>
          <a:p>
            <a:pPr lvl="2"/>
            <a:r>
              <a:rPr lang="en-US" dirty="0"/>
              <a:t>Meet legal requirements for organized LID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9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53CC-7FC9-41DF-9884-82CFCCF0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Typical Statutory Funding Options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7FF4E-A08B-4172-BE8B-3E4D9D850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71040"/>
            <a:ext cx="9822320" cy="461448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Assess project costs based on benefits provided</a:t>
            </a:r>
          </a:p>
          <a:p>
            <a:pPr>
              <a:spcBef>
                <a:spcPts val="1800"/>
              </a:spcBef>
            </a:pPr>
            <a:r>
              <a:rPr lang="en-US" dirty="0"/>
              <a:t>Impose flat rate based on services provided </a:t>
            </a:r>
          </a:p>
          <a:p>
            <a:pPr>
              <a:spcBef>
                <a:spcPts val="1800"/>
              </a:spcBef>
            </a:pPr>
            <a:r>
              <a:rPr lang="en-US" dirty="0"/>
              <a:t>Ad </a:t>
            </a:r>
            <a:r>
              <a:rPr lang="en-US" dirty="0" err="1"/>
              <a:t>valorum</a:t>
            </a:r>
            <a:r>
              <a:rPr lang="en-US" dirty="0"/>
              <a:t> levy based on property value</a:t>
            </a:r>
          </a:p>
          <a:p>
            <a:pPr>
              <a:spcBef>
                <a:spcPts val="1800"/>
              </a:spcBef>
            </a:pPr>
            <a:r>
              <a:rPr lang="en-US" dirty="0"/>
              <a:t>Project financing through issuance of obligations (ex. Bonds)</a:t>
            </a:r>
          </a:p>
          <a:p>
            <a:pPr>
              <a:spcBef>
                <a:spcPts val="1800"/>
              </a:spcBef>
            </a:pPr>
            <a:r>
              <a:rPr lang="en-US" dirty="0"/>
              <a:t>Any combination there-of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dirty="0"/>
              <a:t>Note – LLPOA current dues structure closest matches a Flat Rate for current Curly Leaf Pondweed Treatment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3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236</TotalTime>
  <Words>705</Words>
  <Application>Microsoft Office PowerPoint</Application>
  <PresentationFormat>Widescreen</PresentationFormat>
  <Paragraphs>117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Depth</vt:lpstr>
      <vt:lpstr>Lida Lakes LID Proposal</vt:lpstr>
      <vt:lpstr>Lake Lida Property Owners Association (LLPOA)</vt:lpstr>
      <vt:lpstr>Recent Issues</vt:lpstr>
      <vt:lpstr>CLP Treatment Program</vt:lpstr>
      <vt:lpstr>CLP Treatment Financing</vt:lpstr>
      <vt:lpstr>Lake Improvement District (LID)</vt:lpstr>
      <vt:lpstr>Proposed Lake Management Programs</vt:lpstr>
      <vt:lpstr>Proposed Budget</vt:lpstr>
      <vt:lpstr>Typical Statutory Funding Options</vt:lpstr>
      <vt:lpstr>PowerPoint Presentation</vt:lpstr>
      <vt:lpstr>PowerPoint Presentation</vt:lpstr>
      <vt:lpstr>How would the LID be funded?</vt:lpstr>
      <vt:lpstr>Local Tax/Local Control</vt:lpstr>
      <vt:lpstr>Why is this necessary?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Lida Lakes LID Proposal</dc:title>
  <dc:creator>Zach Herrmann</dc:creator>
  <cp:lastModifiedBy>Zach</cp:lastModifiedBy>
  <cp:revision>15</cp:revision>
  <dcterms:created xsi:type="dcterms:W3CDTF">2021-06-03T00:49:37Z</dcterms:created>
  <dcterms:modified xsi:type="dcterms:W3CDTF">2021-06-18T12:52:56Z</dcterms:modified>
</cp:coreProperties>
</file>